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6" r:id="rId10"/>
    <p:sldId id="263" r:id="rId11"/>
    <p:sldId id="264" r:id="rId12"/>
    <p:sldId id="267" r:id="rId13"/>
  </p:sldIdLst>
  <p:sldSz cx="12192000" cy="6858000"/>
  <p:notesSz cx="6858000" cy="9144000"/>
  <p:defaultTextStyle>
    <a:defPPr>
      <a:defRPr lang="en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F378D-9ABB-0A4C-80FA-91EC7C0CEABB}" type="datetimeFigureOut">
              <a:rPr lang="en-BG" smtClean="0"/>
              <a:t>7.10.20</a:t>
            </a:fld>
            <a:endParaRPr lang="en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AF5AB-5440-FE45-9F4D-5E756EEF105A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544686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AF5AB-5440-FE45-9F4D-5E756EEF105A}" type="slidenum">
              <a:rPr lang="en-BG" smtClean="0"/>
              <a:t>5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02532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10/7/20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80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10/7/20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8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10/7/20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64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10/7/20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6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10/7/20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48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10/7/20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15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10/7/20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0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10/7/20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0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10/7/20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10/7/20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51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10/7/20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84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10/7/20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48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92487E73-F6AA-1047-A492-FDD241D56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"/>
          <a:stretch/>
        </p:blipFill>
        <p:spPr>
          <a:xfrm>
            <a:off x="6536411" y="254456"/>
            <a:ext cx="4203526" cy="4203526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  <a:solidFill>
            <a:schemeClr val="accent2"/>
          </a:solidFill>
        </p:spPr>
      </p:pic>
      <p:sp>
        <p:nvSpPr>
          <p:cNvPr id="38" name="Oval 28">
            <a:extLst>
              <a:ext uri="{FF2B5EF4-FFF2-40B4-BE49-F238E27FC236}">
                <a16:creationId xmlns:a16="http://schemas.microsoft.com/office/drawing/2014/main" id="{D9DFE8A5-DCEC-4A43-B613-D62AC8C57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30">
            <a:extLst>
              <a:ext uri="{FF2B5EF4-FFF2-40B4-BE49-F238E27FC236}">
                <a16:creationId xmlns:a16="http://schemas.microsoft.com/office/drawing/2014/main" id="{2B369A2E-99B1-4A2B-9343-957A6C16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Oval 32">
            <a:extLst>
              <a:ext uri="{FF2B5EF4-FFF2-40B4-BE49-F238E27FC236}">
                <a16:creationId xmlns:a16="http://schemas.microsoft.com/office/drawing/2014/main" id="{26B7664A-BE61-4A65-B937-A31E08B8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EA0C0-E5E2-1648-86E2-988E087E2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269" y="1204242"/>
            <a:ext cx="3624471" cy="2577893"/>
          </a:xfrm>
        </p:spPr>
        <p:txBody>
          <a:bodyPr>
            <a:normAutofit/>
          </a:bodyPr>
          <a:lstStyle/>
          <a:p>
            <a:r>
              <a:rPr lang="en-BG" dirty="0">
                <a:latin typeface="Bauhaus 93" pitchFamily="82" charset="77"/>
                <a:cs typeface="Algerian" panose="020F0502020204030204" pitchFamily="34" charset="0"/>
              </a:rPr>
              <a:t>SISC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E79B7-BA3B-2B43-8F44-6A4EE223B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7" y="4023378"/>
            <a:ext cx="3624471" cy="811604"/>
          </a:xfrm>
        </p:spPr>
        <p:txBody>
          <a:bodyPr>
            <a:normAutofit fontScale="92500"/>
          </a:bodyPr>
          <a:lstStyle/>
          <a:p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Пържени картофи със сирене</a:t>
            </a:r>
            <a:endParaRPr lang="en-BG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35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7" name="Graphic 212">
            <a:extLst>
              <a:ext uri="{FF2B5EF4-FFF2-40B4-BE49-F238E27FC236}">
                <a16:creationId xmlns:a16="http://schemas.microsoft.com/office/drawing/2014/main" id="{B3D7D008-0B6D-4161-BEDA-6AF6A03BC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339FE9-6931-4B68-8E22-6539BB608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218489-E03B-4E4F-9ADA-EC579122A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36F491E-9A40-46C5-BD55-356F15025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EC201AA-621E-4837-A31C-D061443F7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4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88320" y="4140693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A707BA-98B0-47C5-B34A-63D60A010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3124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aphic 38">
            <a:extLst>
              <a:ext uri="{FF2B5EF4-FFF2-40B4-BE49-F238E27FC236}">
                <a16:creationId xmlns:a16="http://schemas.microsoft.com/office/drawing/2014/main" id="{F0E417D8-88AA-4184-A08D-DEF97C6C9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85795" y="1690979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CB4E045-9FB0-41C4-AC74-479EA20D8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21C7A48-09EB-4AF0-84CB-7EE408C2C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DDE3270-A872-4E10-80BC-B93D6F0E3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2953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6E5F32-B5B2-45E3-9C18-BBC9005C4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2953" y="1187311"/>
            <a:ext cx="5089552" cy="4483379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545E68B-E61B-4EAE-9672-3A52AEC2B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6263" y="1119679"/>
            <a:ext cx="5039475" cy="443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D3945-0DBF-0E47-BD33-E13255AA0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511" y="2832100"/>
            <a:ext cx="3624471" cy="9763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 spc="1500" dirty="0">
                <a:latin typeface="Bauhaus 93" pitchFamily="82" charset="77"/>
                <a:ea typeface="Source Sans Pro SemiBold" panose="020B0603030403020204" pitchFamily="34" charset="0"/>
              </a:rPr>
              <a:t>Demo</a:t>
            </a:r>
          </a:p>
        </p:txBody>
      </p:sp>
      <p:sp>
        <p:nvSpPr>
          <p:cNvPr id="29" name="Graphic 212">
            <a:extLst>
              <a:ext uri="{FF2B5EF4-FFF2-40B4-BE49-F238E27FC236}">
                <a16:creationId xmlns:a16="http://schemas.microsoft.com/office/drawing/2014/main" id="{63DD1BD1-81FE-4F15-A934-E9AE94AE9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1689" y="823301"/>
            <a:ext cx="760800" cy="7608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1" name="Graphic 212">
            <a:extLst>
              <a:ext uri="{FF2B5EF4-FFF2-40B4-BE49-F238E27FC236}">
                <a16:creationId xmlns:a16="http://schemas.microsoft.com/office/drawing/2014/main" id="{120AB9A0-C0C4-43DA-9A34-FA3A4079D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1689" y="823301"/>
            <a:ext cx="760800" cy="7608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815DD1-EC9D-4BE1-846B-8BEF57D39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352" y="3643495"/>
            <a:ext cx="584612" cy="584612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78D2B9-C9C4-4A37-A12C-A09FC1158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352" y="3643495"/>
            <a:ext cx="584612" cy="584612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7" name="Graphic 4">
            <a:extLst>
              <a:ext uri="{FF2B5EF4-FFF2-40B4-BE49-F238E27FC236}">
                <a16:creationId xmlns:a16="http://schemas.microsoft.com/office/drawing/2014/main" id="{DFC7EBB5-848C-4B1C-BE84-4CF07E90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59707" y="3876466"/>
            <a:ext cx="1056155" cy="105615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F8315F3-A078-427A-92BE-34EC9E574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3DFAF5C-63B0-43FB-80BE-CC45D99F5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AD937F2-A44A-479C-A7EB-4EE7686A9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7834CC3-9461-418F-A593-FC09CD79B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D68AA1C-0667-46EE-A8BE-CAAA3EAF9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0F403B5-430A-450F-97C1-73160966C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B38EBB0-5161-46F3-83D7-D9F478B1A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47EDFA5-AD01-40BE-91A2-A0C178622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6E0C47E-FE2F-4A8C-942E-1026D02D3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A309DA7-4C25-40F5-AC21-DA06D9C98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290F5FA-D4BF-4264-A8E9-365566EC7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47FD6B5-9B47-4500-9D65-7BD217301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CA06612-80DE-4467-A50C-0CB390D6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001285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8" name="Freeform: Shape 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1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1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1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Oval 1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4" name="Rectangle 1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reeform: Shape 18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Freeform: Shape 20">
            <a:extLst>
              <a:ext uri="{FF2B5EF4-FFF2-40B4-BE49-F238E27FC236}">
                <a16:creationId xmlns:a16="http://schemas.microsoft.com/office/drawing/2014/main" id="{42B987A8-3C5A-4495-85A2-B7BBC3EAC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7" name="Rectangle 22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24">
            <a:extLst>
              <a:ext uri="{FF2B5EF4-FFF2-40B4-BE49-F238E27FC236}">
                <a16:creationId xmlns:a16="http://schemas.microsoft.com/office/drawing/2014/main" id="{AB32CDD2-9715-425B-9CCC-CF8CE92B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26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0" name="Freeform: Shape 28">
            <a:extLst>
              <a:ext uri="{FF2B5EF4-FFF2-40B4-BE49-F238E27FC236}">
                <a16:creationId xmlns:a16="http://schemas.microsoft.com/office/drawing/2014/main" id="{EB013C47-A4B4-4108-87AF-82C5CD7DF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 useBgFill="1">
        <p:nvSpPr>
          <p:cNvPr id="61" name="Rectangle 30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3" name="Graphic 212">
            <a:extLst>
              <a:ext uri="{FF2B5EF4-FFF2-40B4-BE49-F238E27FC236}">
                <a16:creationId xmlns:a16="http://schemas.microsoft.com/office/drawing/2014/main" id="{BC8E4194-D60D-466F-B2E4-E0A0C145F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95600-5BB8-B949-8006-CAB70EA3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017432"/>
            <a:ext cx="6418471" cy="31705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b="1" cap="all" spc="1500" dirty="0" err="1">
                <a:ea typeface="Source Sans Pro SemiBold" panose="020B0603030403020204" pitchFamily="34" charset="0"/>
              </a:rPr>
              <a:t>Нашето</a:t>
            </a:r>
            <a:r>
              <a:rPr lang="en-US" sz="42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4200" b="1" cap="all" spc="1500" dirty="0" err="1">
                <a:ea typeface="Source Sans Pro SemiBold" panose="020B0603030403020204" pitchFamily="34" charset="0"/>
              </a:rPr>
              <a:t>преживяване</a:t>
            </a:r>
            <a:r>
              <a:rPr lang="en-US" sz="42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4200" b="1" cap="all" spc="1500" dirty="0" err="1">
                <a:ea typeface="Source Sans Pro SemiBold" panose="020B0603030403020204" pitchFamily="34" charset="0"/>
              </a:rPr>
              <a:t>по</a:t>
            </a:r>
            <a:r>
              <a:rPr lang="en-US" sz="42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4200" b="1" cap="all" spc="1500" dirty="0" err="1">
                <a:ea typeface="Source Sans Pro SemiBold" panose="020B0603030403020204" pitchFamily="34" charset="0"/>
              </a:rPr>
              <a:t>време</a:t>
            </a:r>
            <a:r>
              <a:rPr lang="en-US" sz="42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4200" b="1" cap="all" spc="1500" dirty="0" err="1">
                <a:ea typeface="Source Sans Pro SemiBold" panose="020B0603030403020204" pitchFamily="34" charset="0"/>
              </a:rPr>
              <a:t>на</a:t>
            </a:r>
            <a:r>
              <a:rPr lang="en-US" sz="42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4200" b="1" cap="all" spc="1500" dirty="0">
                <a:latin typeface="Bauhaus 93" pitchFamily="82" charset="77"/>
                <a:ea typeface="Source Sans Pro SemiBold" panose="020B0603030403020204" pitchFamily="34" charset="0"/>
              </a:rPr>
              <a:t>Hacktues 6</a:t>
            </a:r>
          </a:p>
        </p:txBody>
      </p:sp>
      <p:sp>
        <p:nvSpPr>
          <p:cNvPr id="64" name="Freeform: Shape 36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5" name="Freeform: Shape 38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6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1751" y="578316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5447584"/>
      </p:ext>
    </p:extLst>
  </p:cSld>
  <p:clrMapOvr>
    <a:masterClrMapping/>
  </p:clrMapOvr>
  <p:transition spd="slow">
    <p:push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DA1274F-9232-42BF-B9FE-B95EA14C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E5AF1D6-62CC-4988-9174-993F112D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82D28-1B93-3F48-8485-A73B1B156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159934"/>
            <a:ext cx="6418471" cy="3028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b="1" cap="all" spc="1500">
                <a:ea typeface="Source Sans Pro SemiBold" panose="020B0603030403020204" pitchFamily="34" charset="0"/>
              </a:rPr>
              <a:t>Благодаря за вниманието!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37057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0" name="Rectangle 24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1" name="Group 248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1382" name="Oval 249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3" name="Oval 250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384" name="Oval 252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85430-F03E-884B-B8DA-876A01CF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>
            <a:normAutofit fontScale="90000"/>
          </a:bodyPr>
          <a:lstStyle/>
          <a:p>
            <a:r>
              <a:rPr lang="bg-BG" sz="3700">
                <a:latin typeface="Ayuthaya" pitchFamily="2" charset="-34"/>
                <a:ea typeface="Ayuthaya" pitchFamily="2" charset="-34"/>
                <a:cs typeface="Ayuthaya" pitchFamily="2" charset="-34"/>
              </a:rPr>
              <a:t>Каква е главната цел на </a:t>
            </a:r>
            <a:r>
              <a:rPr lang="en-US" sz="3700">
                <a:latin typeface="Bauhaus 93" pitchFamily="82" charset="77"/>
              </a:rPr>
              <a:t>SISC?</a:t>
            </a:r>
            <a:endParaRPr lang="en-BG" sz="3700">
              <a:latin typeface="Bauhaus 93" pitchFamily="82" charset="77"/>
            </a:endParaRPr>
          </a:p>
        </p:txBody>
      </p:sp>
      <p:grpSp>
        <p:nvGrpSpPr>
          <p:cNvPr id="1385" name="Group 254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386" name="Freeform: Shape 255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87" name="Freeform: Shape 256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A4D1B58-8129-E44B-9D8B-CC5EC3E4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077" y="2889739"/>
            <a:ext cx="3217333" cy="1166283"/>
          </a:xfrm>
          <a:prstGeom prst="rect">
            <a:avLst/>
          </a:prstGeom>
        </p:spPr>
      </p:pic>
      <p:grpSp>
        <p:nvGrpSpPr>
          <p:cNvPr id="1388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89" name="Freeform: Shape 259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0" name="Freeform: Shape 260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1" name="Freeform: Shape 261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2" name="Freeform: Shape 262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3" name="Freeform: Shape 263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8034E-54E7-7846-8ABB-25E79B987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Bauhaus 93" pitchFamily="82" charset="77"/>
            </a:endParaRPr>
          </a:p>
          <a:p>
            <a:pPr marL="0" indent="0">
              <a:buNone/>
            </a:pPr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Целта на нашия продукт е да улеснява нашето ежедневие, приспадайки към темата </a:t>
            </a:r>
            <a:r>
              <a:rPr lang="en-US" dirty="0">
                <a:latin typeface="Bauhaus 93" pitchFamily="82" charset="77"/>
                <a:ea typeface="Ayuthaya" pitchFamily="2" charset="-34"/>
                <a:cs typeface="Ayuthaya" pitchFamily="2" charset="-34"/>
              </a:rPr>
              <a:t>‘Smart Home’.</a:t>
            </a:r>
          </a:p>
          <a:p>
            <a:pPr marL="0" indent="0">
              <a:buNone/>
            </a:pPr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Накратко – бързо съобщаване и анализиране на данни.</a:t>
            </a:r>
            <a:endParaRPr lang="en-US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None/>
            </a:pPr>
            <a:r>
              <a:rPr lang="en-US" dirty="0">
                <a:latin typeface="Bauhaus 93" pitchFamily="82" charset="77"/>
                <a:ea typeface="Ayuthaya" pitchFamily="2" charset="-34"/>
                <a:cs typeface="Ayuthaya" pitchFamily="2" charset="-34"/>
              </a:rPr>
              <a:t>  </a:t>
            </a:r>
            <a:endParaRPr lang="en-BG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1344" name="Picture 1343" descr="Icon&#10;&#10;Description automatically generated">
            <a:extLst>
              <a:ext uri="{FF2B5EF4-FFF2-40B4-BE49-F238E27FC236}">
                <a16:creationId xmlns:a16="http://schemas.microsoft.com/office/drawing/2014/main" id="{8F2D8A94-4875-964A-9065-9E7D78856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13" y="1071665"/>
            <a:ext cx="4754949" cy="475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8677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1E84F-093A-B045-BCC1-4EFC82BE4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Проблемът</a:t>
            </a:r>
            <a:endParaRPr lang="en-BG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B26B3-2C4C-F141-BE57-048F4A5A4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2006227"/>
            <a:ext cx="5217173" cy="4351338"/>
          </a:xfrm>
        </p:spPr>
        <p:txBody>
          <a:bodyPr>
            <a:normAutofit/>
          </a:bodyPr>
          <a:lstStyle/>
          <a:p>
            <a:r>
              <a:rPr lang="bg-BG" dirty="0"/>
              <a:t>Много хора изпитват нуждата да са сигурни какво се случва в техния дом в реално време. Ние се опитваме да задоволим тази нужда, като пресъздаваме “по-умна“ охранителна система.</a:t>
            </a:r>
            <a:endParaRPr lang="en-BG" dirty="0"/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721104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6" name="Freeform: Shape 12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13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14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15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6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Oval 18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2" name="Rectangle 20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22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4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standing in the grass&#10;&#10;Description automatically generated">
            <a:extLst>
              <a:ext uri="{FF2B5EF4-FFF2-40B4-BE49-F238E27FC236}">
                <a16:creationId xmlns:a16="http://schemas.microsoft.com/office/drawing/2014/main" id="{E7DF1B50-5EC0-8643-8A12-A7C9395A3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"/>
          <a:stretch/>
        </p:blipFill>
        <p:spPr>
          <a:xfrm>
            <a:off x="1280667" y="677668"/>
            <a:ext cx="9630666" cy="54172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5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7" name="Oval 30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Oval 32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805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tanding in the grass&#10;&#10;Description automatically generated">
            <a:extLst>
              <a:ext uri="{FF2B5EF4-FFF2-40B4-BE49-F238E27FC236}">
                <a16:creationId xmlns:a16="http://schemas.microsoft.com/office/drawing/2014/main" id="{80D208DD-57AF-3840-9ADF-840D7BE3F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"/>
          <a:stretch/>
        </p:blipFill>
        <p:spPr>
          <a:xfrm>
            <a:off x="1280667" y="677668"/>
            <a:ext cx="9630666" cy="54172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3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44E1-304C-5B4F-8DFB-E3038070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Технологии</a:t>
            </a:r>
            <a:endParaRPr lang="en-BG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C5540-B9A5-654E-9EB8-6FC2E9208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За да разрешим проблемът, използвахме изцяло библиотеката в езика „</a:t>
            </a:r>
            <a:r>
              <a:rPr lang="en-US" dirty="0">
                <a:latin typeface="Bauhaus 93" pitchFamily="82" charset="77"/>
                <a:ea typeface="Ayuthaya" pitchFamily="2" charset="-34"/>
                <a:cs typeface="Ayuthaya" pitchFamily="2" charset="-34"/>
              </a:rPr>
              <a:t>Python</a:t>
            </a:r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“ – </a:t>
            </a:r>
            <a:r>
              <a:rPr lang="en-US" dirty="0">
                <a:latin typeface="Bauhaus 93" pitchFamily="82" charset="77"/>
                <a:ea typeface="Ayuthaya" pitchFamily="2" charset="-34"/>
                <a:cs typeface="Ayuthaya" pitchFamily="2" charset="-34"/>
              </a:rPr>
              <a:t>OpenCV</a:t>
            </a:r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. Това е главната библиотека за разпознаване на образи.</a:t>
            </a:r>
          </a:p>
          <a:p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Също така, за да улесним работата ни с устройството, използвахме библиотеката </a:t>
            </a:r>
            <a:r>
              <a:rPr lang="en-US" dirty="0">
                <a:latin typeface="Bauhaus 93" pitchFamily="82" charset="77"/>
                <a:ea typeface="Ayuthaya" pitchFamily="2" charset="-34"/>
                <a:cs typeface="Ayuthaya" pitchFamily="2" charset="-34"/>
              </a:rPr>
              <a:t>Fbchat</a:t>
            </a:r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. При наличие на интернет връзка тя бива основа на комуникацията ни със </a:t>
            </a:r>
            <a:r>
              <a:rPr lang="en-US" dirty="0">
                <a:latin typeface="Bauhaus 93" pitchFamily="82" charset="77"/>
                <a:ea typeface="Ayuthaya" pitchFamily="2" charset="-34"/>
                <a:cs typeface="Ayuthaya" pitchFamily="2" charset="-34"/>
              </a:rPr>
              <a:t>SISC</a:t>
            </a:r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.</a:t>
            </a:r>
            <a:endParaRPr lang="en-BG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15" name="Picture 14" descr="A picture containing dark, table, night&#10;&#10;Description automatically generated">
            <a:extLst>
              <a:ext uri="{FF2B5EF4-FFF2-40B4-BE49-F238E27FC236}">
                <a16:creationId xmlns:a16="http://schemas.microsoft.com/office/drawing/2014/main" id="{24E1E880-6F6E-634D-BB2A-CBEAB3633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0" y="3429000"/>
            <a:ext cx="5384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971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CD45-E720-E04B-B485-045D71071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Схема</a:t>
            </a:r>
            <a:endParaRPr lang="en-BG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D1A4A-E631-4641-A3E7-FD5443669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CCD032-72BA-9A42-92AE-9F7D47978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57" y="1545428"/>
            <a:ext cx="5536876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B120BE-5461-824B-8F95-03E461541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745" y="1545428"/>
            <a:ext cx="5741616" cy="4352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10615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D964-D61E-F649-9A0B-48ED189B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Как работи?</a:t>
            </a:r>
            <a:endParaRPr lang="en-BG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5" name="Content Placeholder 5" descr="A star filled sky&#10;&#10;Description automatically generated">
            <a:extLst>
              <a:ext uri="{FF2B5EF4-FFF2-40B4-BE49-F238E27FC236}">
                <a16:creationId xmlns:a16="http://schemas.microsoft.com/office/drawing/2014/main" id="{61C5331F-45DB-6D49-96B4-8139A6E40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216" y="158750"/>
            <a:ext cx="10292292" cy="7719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87F01-18C8-5841-BDD8-500A3820B803}"/>
              </a:ext>
            </a:extLst>
          </p:cNvPr>
          <p:cNvSpPr txBox="1"/>
          <p:nvPr/>
        </p:nvSpPr>
        <p:spPr>
          <a:xfrm>
            <a:off x="63500" y="1519922"/>
            <a:ext cx="360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1. Включваме </a:t>
            </a:r>
            <a:r>
              <a:rPr lang="en-US" dirty="0">
                <a:latin typeface="Bauhaus 93" pitchFamily="82" charset="77"/>
                <a:ea typeface="Ayuthaya" pitchFamily="2" charset="-34"/>
                <a:cs typeface="Ayuthaya" pitchFamily="2" charset="-34"/>
              </a:rPr>
              <a:t>SISC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чрез </a:t>
            </a:r>
            <a:r>
              <a:rPr lang="en-US" dirty="0">
                <a:latin typeface="Bauhaus 93" pitchFamily="82" charset="77"/>
                <a:ea typeface="Ayuthaya" pitchFamily="2" charset="-34"/>
                <a:cs typeface="Ayuthaya" pitchFamily="2" charset="-34"/>
              </a:rPr>
              <a:t>Messenger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профила.</a:t>
            </a:r>
            <a:endParaRPr lang="en-BG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F2D6AA-3AA9-9642-B774-EC20EBC59B91}"/>
              </a:ext>
            </a:extLst>
          </p:cNvPr>
          <p:cNvSpPr txBox="1"/>
          <p:nvPr/>
        </p:nvSpPr>
        <p:spPr>
          <a:xfrm>
            <a:off x="381000" y="5029200"/>
            <a:ext cx="387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2. Сензорът трябва да засече движение.</a:t>
            </a:r>
            <a:endParaRPr lang="en-BG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2D6AC-F7B8-724B-9F49-2A2916C19212}"/>
              </a:ext>
            </a:extLst>
          </p:cNvPr>
          <p:cNvSpPr txBox="1"/>
          <p:nvPr/>
        </p:nvSpPr>
        <p:spPr>
          <a:xfrm>
            <a:off x="4584700" y="1278622"/>
            <a:ext cx="3238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3. При наличие на движение камерата свързана към </a:t>
            </a:r>
            <a:r>
              <a:rPr lang="en-US" dirty="0">
                <a:latin typeface="Bauhaus 93" pitchFamily="82" charset="77"/>
                <a:ea typeface="Ayuthaya" pitchFamily="2" charset="-34"/>
                <a:cs typeface="Ayuthaya" pitchFamily="2" charset="-34"/>
              </a:rPr>
              <a:t>Raspberry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</a:t>
            </a:r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то прави снимка на прихванатия обект.</a:t>
            </a:r>
            <a:endParaRPr lang="en-BG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8A233-D8F3-104F-835F-ADADE0371E61}"/>
              </a:ext>
            </a:extLst>
          </p:cNvPr>
          <p:cNvSpPr txBox="1"/>
          <p:nvPr/>
        </p:nvSpPr>
        <p:spPr>
          <a:xfrm>
            <a:off x="7454900" y="5029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4. Следва анализ на снимката.</a:t>
            </a:r>
            <a:endParaRPr lang="en-BG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988272-ED44-8B46-822E-696B2BD8814C}"/>
              </a:ext>
            </a:extLst>
          </p:cNvPr>
          <p:cNvSpPr txBox="1"/>
          <p:nvPr/>
        </p:nvSpPr>
        <p:spPr>
          <a:xfrm>
            <a:off x="7759700" y="549225"/>
            <a:ext cx="4229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5. След разпознаването на обектите, </a:t>
            </a:r>
            <a:r>
              <a:rPr lang="en-US" dirty="0">
                <a:latin typeface="Bauhaus 93" pitchFamily="82" charset="77"/>
                <a:ea typeface="Ayuthaya" pitchFamily="2" charset="-34"/>
                <a:cs typeface="Ayuthaya" pitchFamily="2" charset="-34"/>
              </a:rPr>
              <a:t>SISC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ни осведомява по </a:t>
            </a:r>
            <a:r>
              <a:rPr lang="en-US" dirty="0">
                <a:latin typeface="Bauhaus 93" pitchFamily="82" charset="77"/>
                <a:ea typeface="Ayuthaya" pitchFamily="2" charset="-34"/>
                <a:cs typeface="Ayuthaya" pitchFamily="2" charset="-34"/>
              </a:rPr>
              <a:t>Messenger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, </a:t>
            </a:r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като изпраща текстово съобщение и анализираната снимка.</a:t>
            </a:r>
            <a:endParaRPr lang="en-BG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48111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2C6B-0F79-7542-A95F-3B157BA7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Прогрес по време на </a:t>
            </a:r>
            <a:r>
              <a:rPr lang="en-US" dirty="0">
                <a:latin typeface="Bauhaus 93" pitchFamily="82" charset="77"/>
              </a:rPr>
              <a:t>Hacktues 6</a:t>
            </a:r>
            <a:endParaRPr lang="en-BG" dirty="0">
              <a:latin typeface="Bauhaus 93" pitchFamily="82" charset="77"/>
            </a:endParaRPr>
          </a:p>
        </p:txBody>
      </p:sp>
      <p:pic>
        <p:nvPicPr>
          <p:cNvPr id="11" name="Content Placeholder 10" descr="A star in the dark&#10;&#10;Description automatically generated">
            <a:extLst>
              <a:ext uri="{FF2B5EF4-FFF2-40B4-BE49-F238E27FC236}">
                <a16:creationId xmlns:a16="http://schemas.microsoft.com/office/drawing/2014/main" id="{DE1D0028-C3AC-494D-B833-89C564AED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708" y="164306"/>
            <a:ext cx="10152592" cy="761444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9BDCA5-4A78-1E4A-AAEA-E3F7E5C75972}"/>
              </a:ext>
            </a:extLst>
          </p:cNvPr>
          <p:cNvSpPr txBox="1"/>
          <p:nvPr/>
        </p:nvSpPr>
        <p:spPr>
          <a:xfrm>
            <a:off x="1981200" y="45339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/>
              <a:t>Петък  2.10.2020</a:t>
            </a:r>
            <a:endParaRPr lang="en-B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69A96-4930-B44C-86AF-E6E746D06703}"/>
              </a:ext>
            </a:extLst>
          </p:cNvPr>
          <p:cNvSpPr txBox="1"/>
          <p:nvPr/>
        </p:nvSpPr>
        <p:spPr>
          <a:xfrm>
            <a:off x="3289300" y="2409497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/>
              <a:t>Събота  3.10.2020</a:t>
            </a:r>
            <a:endParaRPr lang="en-B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9497F1-0821-EA4D-B9C1-CD2C72A82FC3}"/>
              </a:ext>
            </a:extLst>
          </p:cNvPr>
          <p:cNvSpPr txBox="1"/>
          <p:nvPr/>
        </p:nvSpPr>
        <p:spPr>
          <a:xfrm>
            <a:off x="5994400" y="433535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/>
              <a:t>Неделя  </a:t>
            </a:r>
            <a:r>
              <a:rPr lang="en-US"/>
              <a:t>4</a:t>
            </a:r>
            <a:r>
              <a:rPr lang="bg-BG"/>
              <a:t>.10.2020</a:t>
            </a:r>
            <a:endParaRPr lang="en-B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A70613-2E9A-2442-93B6-4144F044F797}"/>
              </a:ext>
            </a:extLst>
          </p:cNvPr>
          <p:cNvSpPr txBox="1"/>
          <p:nvPr/>
        </p:nvSpPr>
        <p:spPr>
          <a:xfrm>
            <a:off x="7244292" y="2284824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/>
              <a:t>Сряда  7.10.2020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610970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221</Words>
  <Application>Microsoft Macintosh PowerPoint</Application>
  <PresentationFormat>Widescreen</PresentationFormat>
  <Paragraphs>28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Ayuthaya</vt:lpstr>
      <vt:lpstr>Bauhaus 93</vt:lpstr>
      <vt:lpstr>Calibri</vt:lpstr>
      <vt:lpstr>Source Sans Pro</vt:lpstr>
      <vt:lpstr>FunkyShapesDarkVTI</vt:lpstr>
      <vt:lpstr>SISC</vt:lpstr>
      <vt:lpstr>Каква е главната цел на SISC?</vt:lpstr>
      <vt:lpstr>Проблемът</vt:lpstr>
      <vt:lpstr>PowerPoint Presentation</vt:lpstr>
      <vt:lpstr>PowerPoint Presentation</vt:lpstr>
      <vt:lpstr>Технологии</vt:lpstr>
      <vt:lpstr>Схема</vt:lpstr>
      <vt:lpstr>Как работи?</vt:lpstr>
      <vt:lpstr>Прогрес по време на Hacktues 6</vt:lpstr>
      <vt:lpstr>Demo</vt:lpstr>
      <vt:lpstr>Нашето преживяване по време на Hacktues 6</vt:lpstr>
      <vt:lpstr>Благодаря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SISC</dc:title>
  <dc:creator>Nicky Markov</dc:creator>
  <cp:lastModifiedBy>Nicky Markov</cp:lastModifiedBy>
  <cp:revision>4</cp:revision>
  <dcterms:created xsi:type="dcterms:W3CDTF">2020-10-07T20:02:03Z</dcterms:created>
  <dcterms:modified xsi:type="dcterms:W3CDTF">2020-10-07T20:46:56Z</dcterms:modified>
</cp:coreProperties>
</file>